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3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9933"/>
    <a:srgbClr val="0000FF"/>
    <a:srgbClr val="808000"/>
    <a:srgbClr val="FF6600"/>
    <a:srgbClr val="B2B2B2"/>
    <a:srgbClr val="FF00FF"/>
    <a:srgbClr val="009900"/>
    <a:srgbClr val="66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ED2B-65FE-4829-B239-68CF39277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56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F46D-BFF8-43B3-BF38-F3B5C008D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4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36A2-CD72-4058-8F3A-280E27479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CC20-BC6F-4A26-BBF0-E41197037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2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FACC-C17C-4E83-B361-8963CCFD9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3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8AB5-EA17-46E9-A820-827A43328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7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D20F-5BE5-4B71-9878-98F7BFDD1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8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004D-BBE2-4401-B0D1-C3F696ACD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1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7E08-6546-4AA9-B641-73786B867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4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5D9-18CE-4868-A98A-FC8D0EA1B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1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F8F1-2593-4FDB-94E0-B63DA5890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F03F6FD-8BFB-4D08-9380-EC51ED74D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8" y="9807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«Целевые ориентиры ФГОС дошкольного образования – социальные и психологические характеристики возможных достижений ребёнка на этапе завершения дошкольного образования»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83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обладает развитым воображение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683" y="224588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творческие способности ребёнка также проявляются в рисовании, придумывании сказок, танцах, пении 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т. п. Ребёнок может фантазировать вслух, играть звуками и словами. Хорошо понимает устную речь и может выражать свои мысли и желания;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68" y="436510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у ребёнка развита крупная и мелкая моторика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184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97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способен к волевым усилиям в разных видах деятельности,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преодолевать сиюминутные побуждения, доводить до конца начатое дело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1" y="153298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любознательность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Обладает начальными знаниями о себе, о предметном, природном, социальном и культурном мире, в котором он живёт. Ребёнок способен к принятию собственных решений, опираясь на свои знания и умения в различных сферах действительности.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3687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001" y="267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</a:t>
            </a:r>
            <a: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Дошкольного Образования</a:t>
            </a:r>
            <a:endParaRPr lang="ru-RU" sz="36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526" y="122706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подлежат непосредственной оценке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том числе в виде педагогической диагностики (мониторинга), 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основанием для их формального сравнения с реальными достижениями детей.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Они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являются основой объективной оценки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052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36" y="148478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выступают основаниями преемственности дошкольного и начального общего образования.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При соблюдении требований к условиям реализации Программы настоящие целевые ориентиры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36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3008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93938"/>
            <a:ext cx="22320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358716" y="699402"/>
            <a:ext cx="2426568" cy="5221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Настойчивый </a:t>
            </a:r>
          </a:p>
        </p:txBody>
      </p:sp>
      <p:sp>
        <p:nvSpPr>
          <p:cNvPr id="4" name="Овал 3"/>
          <p:cNvSpPr/>
          <p:nvPr/>
        </p:nvSpPr>
        <p:spPr>
          <a:xfrm>
            <a:off x="545495" y="771327"/>
            <a:ext cx="2454914" cy="5221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Аккуратный </a:t>
            </a:r>
          </a:p>
        </p:txBody>
      </p:sp>
      <p:sp>
        <p:nvSpPr>
          <p:cNvPr id="5" name="Овал 4"/>
          <p:cNvSpPr/>
          <p:nvPr/>
        </p:nvSpPr>
        <p:spPr>
          <a:xfrm>
            <a:off x="42105" y="1492250"/>
            <a:ext cx="2491632" cy="53156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Дружелюбный </a:t>
            </a:r>
          </a:p>
        </p:txBody>
      </p:sp>
      <p:sp>
        <p:nvSpPr>
          <p:cNvPr id="6" name="Овал 5"/>
          <p:cNvSpPr/>
          <p:nvPr/>
        </p:nvSpPr>
        <p:spPr>
          <a:xfrm>
            <a:off x="42105" y="2293938"/>
            <a:ext cx="2674740" cy="357803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Внимательный </a:t>
            </a:r>
          </a:p>
        </p:txBody>
      </p:sp>
      <p:sp>
        <p:nvSpPr>
          <p:cNvPr id="7" name="Овал 6"/>
          <p:cNvSpPr/>
          <p:nvPr/>
        </p:nvSpPr>
        <p:spPr>
          <a:xfrm>
            <a:off x="148464" y="2792780"/>
            <a:ext cx="1940144" cy="40980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Здоровый </a:t>
            </a:r>
          </a:p>
        </p:txBody>
      </p:sp>
      <p:sp>
        <p:nvSpPr>
          <p:cNvPr id="8" name="Овал 7"/>
          <p:cNvSpPr/>
          <p:nvPr/>
        </p:nvSpPr>
        <p:spPr>
          <a:xfrm>
            <a:off x="205417" y="3303498"/>
            <a:ext cx="2621519" cy="572258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Физически развитый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89916" y="4030126"/>
            <a:ext cx="3366072" cy="511037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Коммуникативный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60312" y="4743133"/>
            <a:ext cx="3059832" cy="519400"/>
          </a:xfrm>
          <a:prstGeom prst="ellipse">
            <a:avLst/>
          </a:prstGeom>
          <a:solidFill>
            <a:srgbClr val="6666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Сообразительный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836" y="5340379"/>
            <a:ext cx="3071313" cy="56970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Любознательный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8873" y="6093296"/>
            <a:ext cx="2239469" cy="47694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Креативный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49477" y="6093296"/>
            <a:ext cx="2138536" cy="476913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Книголюб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70764" y="1330838"/>
            <a:ext cx="3589548" cy="53156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Социализированный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57142" y="771328"/>
            <a:ext cx="2761094" cy="522166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Толерантный 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91623" y="1508030"/>
            <a:ext cx="2140474" cy="500006"/>
          </a:xfrm>
          <a:prstGeom prst="ellipse">
            <a:avLst/>
          </a:prstGeom>
          <a:solidFill>
            <a:srgbClr val="FF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Волевой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83547" y="2251563"/>
            <a:ext cx="3148550" cy="340679"/>
          </a:xfrm>
          <a:prstGeom prst="ellipse">
            <a:avLst/>
          </a:prstGeom>
          <a:solidFill>
            <a:srgbClr val="B2B2B2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Самостоятельный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965347" y="2706912"/>
            <a:ext cx="1923701" cy="495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Активный </a:t>
            </a:r>
          </a:p>
        </p:txBody>
      </p:sp>
      <p:sp>
        <p:nvSpPr>
          <p:cNvPr id="19" name="Овал 18"/>
          <p:cNvSpPr/>
          <p:nvPr/>
        </p:nvSpPr>
        <p:spPr>
          <a:xfrm>
            <a:off x="6529688" y="3408093"/>
            <a:ext cx="2600164" cy="458777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Инициативный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62524" y="4094436"/>
            <a:ext cx="2885818" cy="468039"/>
          </a:xfrm>
          <a:prstGeom prst="ellipse">
            <a:avLst/>
          </a:prstGeom>
          <a:solidFill>
            <a:srgbClr val="808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Жизнерадостный </a:t>
            </a:r>
          </a:p>
        </p:txBody>
      </p:sp>
      <p:sp>
        <p:nvSpPr>
          <p:cNvPr id="21" name="Овал 20"/>
          <p:cNvSpPr/>
          <p:nvPr/>
        </p:nvSpPr>
        <p:spPr>
          <a:xfrm>
            <a:off x="6733382" y="4674145"/>
            <a:ext cx="2123133" cy="629549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Правдивый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37605" y="5310456"/>
            <a:ext cx="2267149" cy="629548"/>
          </a:xfrm>
          <a:prstGeom prst="ellipse">
            <a:avLst/>
          </a:prstGeom>
          <a:solidFill>
            <a:srgbClr val="339933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Совестливый 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2483" y="6093296"/>
            <a:ext cx="2855982" cy="476913"/>
          </a:xfrm>
          <a:prstGeom prst="ellipse">
            <a:avLst/>
          </a:prstGeom>
          <a:solidFill>
            <a:srgbClr val="CC00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Осведомленный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9231" y="0"/>
            <a:ext cx="758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портрет выпускника ДОУ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203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Пути достижения данного социального портрета выпускника.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создание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использование новых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современных инновационных образовательных технологий;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оснащение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педагогического процесса методической базой и профессиональными педагогическими кадрами.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5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680" y="76470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40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48" y="41251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Новая концепция в качестве ключевых целей и задач дошкольного воспитания определила следующие: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1. Охрана и укрепление здоровья детей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(как физического, так и пси­хического). Приоритетность этой задачи связана с особенностями перио­да раннего детства, физиологической незрелостью и ранимостью ребен­ка, подверженностью его к различным заболеваниям.</a:t>
            </a:r>
          </a:p>
        </p:txBody>
      </p:sp>
      <p:pic>
        <p:nvPicPr>
          <p:cNvPr id="4" name="Picture 4" descr="C:\Users\связной\Desktop\Новая папка (4)\DSCN4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9" y="4132951"/>
            <a:ext cx="2741977" cy="1981126"/>
          </a:xfrm>
          <a:prstGeom prst="rect">
            <a:avLst/>
          </a:prstGeom>
          <a:solidFill>
            <a:sysClr val="window" lastClr="FFFFFF"/>
          </a:solidFill>
          <a:ln w="57150" cap="flat" cmpd="thickThin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15" y="3799110"/>
            <a:ext cx="2816225" cy="26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5901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Гуманизация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целей и принципов образовательной работы с детьми.</a:t>
            </a:r>
            <a:r>
              <a:rPr lang="ru-RU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Переориентация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учебно-дисциплинарной на личностно-ориентированную модель взаимодействия с детьми,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направленную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индивидуальности ребенка, раскрытие его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способ­ностей.</a:t>
            </a:r>
            <a:endParaRPr lang="ru-RU" dirty="0"/>
          </a:p>
        </p:txBody>
      </p:sp>
      <p:pic>
        <p:nvPicPr>
          <p:cNvPr id="1026" name="Picture 2" descr="C:\Users\1\Desktop\SAM_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2520280" cy="237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70343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1177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56" y="40466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3. Признание уникальности дошкольного детства как приоритетного и уникального периода в жизни человека.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работа в дет­ском саду должна быть направлена на обеспечение условий для полноценного «проживания» детьми этого уни­кального периода.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азвитие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самоценных для ребенка видов деятельности (прежде всего, сюжетно-ролевой игры), развитие творческого начала и воображения ребенка.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28" name="Picture 4" descr="D:\проект 8 марта\SAM_4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5044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555106" cy="236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4. Переход от зуновской парадигмы образования к ориентации на раз­витие способностей ребенка.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Задача дошкольного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разви­тие творческой актив­ности, самостоятельности, произвольности, самосознания и др. Показате­ль эффективности образования -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 «обученность» детей или сумма усвоенных ими знаний, а уровень психиче­ского развития каждого ребенка.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1\Desktop\SDC11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4" y="3216730"/>
            <a:ext cx="3044726" cy="303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0312"/>
            <a:ext cx="3239591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09" y="26064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5. Воспитание основ базиса личностной культуры</a:t>
            </a:r>
            <a:r>
              <a:rPr lang="ru-RU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риентация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на общечеловеческие ценности (красота, добро, исти­на), средства жизнедеятельности (представления о действительности, способы активного взаимодействия с миром, проявление эмоционально - оценочного отношения к происходящему. Передача ценностей и средства активного отношения к миру может быть осуществлена только при учете возраста детей.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2" y="3459118"/>
            <a:ext cx="26828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67043"/>
            <a:ext cx="29940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9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57" y="332656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Итоговый результат дошкольного образования представляет собой «социальный» портрет ребенка 7 лет, освоившего основную общеобразовательную программу дошкольного образования.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 его основе –  совокупность интегративных качеств ребенка как адекватных характеристик его развития в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36335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ownload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5" y="2257425"/>
            <a:ext cx="2400089" cy="2755962"/>
          </a:xfrm>
          <a:prstGeom prst="rect">
            <a:avLst/>
          </a:prstGeom>
          <a:noFill/>
          <a:ln w="15875" cap="rnd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84320" y="821620"/>
            <a:ext cx="2088232" cy="914400"/>
          </a:xfrm>
          <a:prstGeom prst="roundRect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Эмоционально отзывчивый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2701" y="821620"/>
            <a:ext cx="1706488" cy="914400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Физически развитый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,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833" y="1800225"/>
            <a:ext cx="2680320" cy="914400"/>
          </a:xfrm>
          <a:prstGeom prst="roundRect">
            <a:avLst/>
          </a:prstGeom>
          <a:solidFill>
            <a:srgbClr val="7CCA62">
              <a:lumMod val="7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Любознательный,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активный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1615" y="1736020"/>
            <a:ext cx="2635734" cy="143580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Владеет универсальными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Times New Roman"/>
              </a:rPr>
              <a:t>предпосылками учебной деятельности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31615" y="3273363"/>
            <a:ext cx="2668463" cy="1740024"/>
          </a:xfrm>
          <a:prstGeom prst="roundRect">
            <a:avLst/>
          </a:prstGeom>
          <a:solidFill>
            <a:srgbClr val="00CC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Имеет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первичные представления о себе, семье, обществе, государстве, мире 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природе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6149" y="5612526"/>
            <a:ext cx="2651370" cy="1224136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решать интеллектуальные и личностные задачи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470" y="2902783"/>
            <a:ext cx="2653952" cy="1616908"/>
          </a:xfrm>
          <a:prstGeom prst="roundRect">
            <a:avLst/>
          </a:prstGeom>
          <a:solidFill>
            <a:srgbClr val="9933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средствами общения и способами взаимодействия со взрослыми и сверстниками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489" y="4668727"/>
            <a:ext cx="2664296" cy="2167935"/>
          </a:xfrm>
          <a:prstGeom prst="roundRect">
            <a:avLst/>
          </a:prstGeom>
          <a:solidFill>
            <a:srgbClr val="CC33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Способен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управлять своим поведением и планировать свои действия на основе первичных ценностных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представлений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8055" y="5373215"/>
            <a:ext cx="2207890" cy="1206535"/>
          </a:xfrm>
          <a:prstGeom prst="roundRect">
            <a:avLst/>
          </a:prstGeom>
          <a:solidFill>
            <a:srgbClr val="FF33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ладеет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необходимыми умениями и навыками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101" y="236845"/>
            <a:ext cx="8427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ортрет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дошкольника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572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Целевые  ориентиры Дошкольного Образования 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социальные и психологические характеристики возможных достижений ребёнка на этапе завершения уровня ДО: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436" y="207653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проявляет инициативность и самостоятельность в разных видах деятельности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436" y="4384854"/>
            <a:ext cx="8549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ребёнок уверен в своих силах, открыт внешнему миру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играх;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670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794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Мохова С.Г.</dc:creator>
  <cp:lastModifiedBy>1</cp:lastModifiedBy>
  <cp:revision>56</cp:revision>
  <dcterms:created xsi:type="dcterms:W3CDTF">2012-08-12T16:04:58Z</dcterms:created>
  <dcterms:modified xsi:type="dcterms:W3CDTF">2018-06-20T19:49:39Z</dcterms:modified>
</cp:coreProperties>
</file>